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0" r:id="rId1"/>
    <p:sldMasterId id="2147483751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 type="screen16x9"/>
  <p:notesSz cx="6858000" cy="9144000"/>
  <p:embeddedFontLst>
    <p:embeddedFont>
      <p:font typeface="Inconsolata" panose="020B0604020202020204" charset="0"/>
      <p:regular r:id="rId42"/>
      <p:bold r:id="rId43"/>
    </p:embeddedFont>
    <p:embeddedFont>
      <p:font typeface="Roboto" panose="020B0604020202020204" charset="0"/>
      <p:regular r:id="rId44"/>
      <p:bold r:id="rId45"/>
      <p:italic r:id="rId46"/>
      <p:boldItalic r:id="rId47"/>
    </p:embeddedFont>
    <p:embeddedFont>
      <p:font typeface="Roboto Light" panose="020B0604020202020204" charset="0"/>
      <p:regular r:id="rId48"/>
      <p:bold r:id="rId49"/>
      <p:italic r:id="rId50"/>
      <p:boldItalic r:id="rId51"/>
    </p:embeddedFont>
    <p:embeddedFont>
      <p:font typeface="Roboto Medium" panose="020B0604020202020204" charset="0"/>
      <p:regular r:id="rId52"/>
      <p:bold r:id="rId53"/>
      <p:italic r:id="rId54"/>
      <p:boldItalic r:id="rId55"/>
    </p:embeddedFont>
    <p:embeddedFont>
      <p:font typeface="Roboto Mono" panose="020B0604020202020204" charset="0"/>
      <p:regular r:id="rId56"/>
      <p:bold r:id="rId57"/>
      <p:italic r:id="rId58"/>
      <p:boldItalic r:id="rId59"/>
    </p:embeddedFont>
    <p:embeddedFont>
      <p:font typeface="Roboto Mono Regular" panose="020B0604020202020204" charset="0"/>
      <p:regular r:id="rId60"/>
      <p:bold r:id="rId61"/>
      <p:italic r:id="rId62"/>
      <p:boldItalic r:id="rId63"/>
    </p:embeddedFont>
    <p:embeddedFont>
      <p:font typeface="Roboto Thin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E205D7-21D1-462A-ADF9-BCC53AE648EE}">
  <a:tblStyle styleId="{29E205D7-21D1-462A-ADF9-BCC53AE648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font" Target="fonts/font22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5e7b27782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5e7b27782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9723d7d5f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9723d7d5f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9723d7d5f2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9723d7d5f2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5e7b27782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5e7b277822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580d3bca5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580d3bca5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580d3bca5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580d3bca5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5e7b277822_1_1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5e7b277822_1_1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5e7b277822_1_2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5e7b277822_1_2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5e7b277822_1_2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5e7b277822_1_2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5e7b277822_1_4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5e7b277822_1_4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4ff33a29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4ff33a29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9723d7d5f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9723d7d5f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5e7b277822_1_2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5e7b277822_1_2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5ec1bc965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5ec1bc965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5e7b277822_1_2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5e7b277822_1_2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5e7b277822_1_2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5e7b277822_1_2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9723d7d5f2_0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9723d7d5f2_0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5e7b277822_1_2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5e7b277822_1_2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5ec1bc965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5ec1bc965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shutterstock_422379706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5ec1bc965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5ec1bc965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shutterstock_412967095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5e7b277822_1_2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5e7b277822_1_2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5e7b2778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5e7b2778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5ec1bc9656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5ec1bc9656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5ec1bc965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" name="Google Shape;2321;g5ec1bc965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5ec1bc9656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5ec1bc9656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5ec1bc9656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5ec1bc9656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5ec1bc9656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5ec1bc9656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5e7b277822_1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5e7b277822_1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5e7b277822_1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5e7b277822_1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g5e7b277822_1_2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" name="Google Shape;2409;g5e7b277822_1_2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6ea2be4c2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6ea2be4c2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ec1bc965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ec1bc965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5ec1bc965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5ec1bc965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shutterstock_782515144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5ec1bc965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5ec1bc965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5ec1bc965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5ec1bc965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shutterstock_599075294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5e7b27782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5e7b27782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5e7b27782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5e7b27782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0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1" name="Google Shape;2021;p1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2" name="Google Shape;2022;p10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23" name="Google Shape;202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0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2" name="Google Shape;2032;p10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33" name="Google Shape;2033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6" name="Google Shape;106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0" name="Google Shape;110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" name="Google Shape;126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" name="Google Shape;148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" name="Google Shape;151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" name="Google Shape;160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3" name="Google Shape;163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6" name="Google Shape;166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9" name="Google Shape;169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2" name="Google Shape;17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" name="Google Shape;185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" name="Google Shape;187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90" name="Google Shape;190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3" name="Google Shape;193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6" name="Google Shape;196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9" name="Google Shape;19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9" name="Google Shape;20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" name="Google Shape;217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" name="Google Shape;22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7" name="Google Shape;227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1" name="Google Shape;23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5" name="Google Shape;235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9" name="Google Shape;239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3" name="Google Shape;243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4" name="Google Shape;25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" name="Google Shape;25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9" name="Google Shape;25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4" name="Google Shape;26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8" name="Google Shape;26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2" name="Google Shape;27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6" name="Google Shape;27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0" name="Google Shape;28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1" name="Google Shape;29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" name="Google Shape;293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5" name="Google Shape;295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6" name="Google Shape;29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1" name="Google Shape;30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6" name="Google Shape;30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1" name="Google Shape;31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6" name="Google Shape;31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1" name="Google Shape;32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6" name="Google Shape;32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2" name="Google Shape;33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4" name="Google Shape;33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8" name="Google Shape;33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3" name="Google Shape;34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8" name="Google Shape;34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3" name="Google Shape;35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8" name="Google Shape;36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3" name="Google Shape;37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9" name="Google Shape;37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1" name="Google Shape;38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5" name="Google Shape;38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90" name="Google Shape;39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5" name="Google Shape;39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00" name="Google Shape;40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5" name="Google Shape;40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10" name="Google Shape;41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5" name="Google Shape;4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20" name="Google Shape;42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6" name="Google Shape;4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" name="Google Shape;427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8" name="Google Shape;4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1" name="Google Shape;431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5" name="Google Shape;435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6" name="Google Shape;436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0" name="Google Shape;440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1" name="Google Shape;441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2" name="Google Shape;452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4" name="Google Shape;454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5" name="Google Shape;455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1" name="Google Shape;461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5" name="Google Shape;485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6" name="Google Shape;49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8" name="Google Shape;498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7" name="Google Shape;507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5" name="Google Shape;51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7" name="Google Shape;51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4" name="Google Shape;53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6" name="Google Shape;53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5" name="Google Shape;55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2" name="Google Shape;57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4" name="Google Shape;57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Google Shape;57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5" name="Google Shape;58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4" name="Google Shape;594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6" name="Google Shape;61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8" name="Google Shape;618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Google Shape;619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8" name="Google Shape;63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0" name="Google Shape;64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0" name="Google Shape;66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" name="Google Shape;661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2" name="Google Shape;66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3" name="Google Shape;663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5" name="Google Shape;67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5" name="Google Shape;685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7" name="Google Shape;687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0" name="Google Shape;710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1" name="Google Shape;711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2" name="Google Shape;712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5" name="Google Shape;735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6" name="Google Shape;736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7" name="Google Shape;737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8" name="Google Shape;738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0" name="Google Shape;760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Google Shape;761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2" name="Google Shape;762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3" name="Google Shape;763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7" name="Google Shape;77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" name="Google Shape;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7" name="Google Shape;47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8" name="Google Shape;78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Google Shape;789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0" name="Google Shape;79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6" name="Google Shape;81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7" name="Google Shape;817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8" name="Google Shape;81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4" name="Google Shape;844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5" name="Google Shape;845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6" name="Google Shape;84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1" name="Google Shape;87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3" name="Google Shape;87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2" name="Google Shape;90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3" name="Google Shape;90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4" name="Google Shape;90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3" name="Google Shape;933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5" name="Google Shape;935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4" name="Google Shape;96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5" name="Google Shape;965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6" name="Google Shape;96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7" name="Google Shape;967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3" name="Google Shape;1003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9" name="Google Shape;10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4" name="Google Shape;1024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4" name="Google Shape;1034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6" name="Google Shape;10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7" name="Google Shape;1037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0" name="Google Shape;10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6" name="Google Shape;10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7" name="Google Shape;1047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6" name="Google Shape;10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1" name="Google Shape;1061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6" name="Google Shape;1076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7" name="Google Shape;1077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8" name="Google Shape;107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9" name="Google Shape;1079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8" name="Google Shape;108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4" name="Google Shape;1094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2" name="Google Shape;1102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3" name="Google Shape;1103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9" name="Google Shape;11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2" name="Google Shape;1112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4" name="Google Shape;1114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0" name="Google Shape;1120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1" name="Google Shape;1121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4" name="Google Shape;1124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6" name="Google Shape;1136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0" name="Google Shape;114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4" name="Google Shape;1144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5" name="Google Shape;1145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6" name="Google Shape;114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0" name="Google Shape;1150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2" name="Google Shape;11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5" name="Google Shape;1155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60" name="Google Shape;1160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1" name="Google Shape;1161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2" name="Google Shape;1162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5" name="Google Shape;1165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6" name="Google Shape;1166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2" name="Google Shape;1172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4" name="Google Shape;1174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6" name="Google Shape;1176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7" name="Google Shape;1177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8" name="Google Shape;1178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0" name="Google Shape;1180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1" name="Google Shape;1181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3" name="Google Shape;1183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4" name="Google Shape;1184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6" name="Google Shape;118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7" name="Google Shape;118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9" name="Google Shape;1199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0" name="Google Shape;1200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1" name="Google Shape;1201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2" name="Google Shape;1202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3" name="Google Shape;1203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4" name="Google Shape;1204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5" name="Google Shape;1205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7" name="Google Shape;1207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0" name="Google Shape;1210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3" name="Google Shape;121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" name="Google Shape;1215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2" name="Google Shape;1222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3" name="Google Shape;122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1" name="Google Shape;1231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2" name="Google Shape;1232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3" name="Google Shape;1233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4" name="Google Shape;1234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5" name="Google Shape;1235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6" name="Google Shape;123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9" name="Google Shape;1239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1" name="Google Shape;124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5" name="Google Shape;124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8" name="Google Shape;1248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9" name="Google Shape;124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0" name="Google Shape;125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" name="Google Shape;1251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3" name="Google Shape;125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6" name="Google Shape;1256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7" name="Google Shape;125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8" name="Google Shape;12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9" name="Google Shape;1269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0" name="Google Shape;1270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1" name="Google Shape;1271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2" name="Google Shape;1272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3" name="Google Shape;127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8" name="Google Shape;1278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9" name="Google Shape;1279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0" name="Google Shape;1280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1" name="Google Shape;1281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2" name="Google Shape;128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3" name="Google Shape;128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6" name="Google Shape;1286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9" name="Google Shape;1289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0" name="Google Shape;129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3" name="Google Shape;1293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4" name="Google Shape;1294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5" name="Google Shape;130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7" name="Google Shape;130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9" name="Google Shape;1309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10" name="Google Shape;131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5" name="Google Shape;131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20" name="Google Shape;132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5" name="Google Shape;132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30" name="Google Shape;133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5" name="Google Shape;133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40" name="Google Shape;134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1" name="Google Shape;134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6" name="Google Shape;1346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7" name="Google Shape;1347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8" name="Google Shape;1348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9" name="Google Shape;1349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2" name="Google Shape;135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7" name="Google Shape;135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2" name="Google Shape;136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7" name="Google Shape;136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2" name="Google Shape;137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7" name="Google Shape;137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2" name="Google Shape;138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7" name="Google Shape;138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3" name="Google Shape;139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4" name="Google Shape;1394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5" name="Google Shape;1395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6" name="Google Shape;1396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9" name="Google Shape;139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4" name="Google Shape;140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9" name="Google Shape;140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4" name="Google Shape;141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9" name="Google Shape;141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4" name="Google Shape;142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9" name="Google Shape;142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3" name="Google Shape;1433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4" name="Google Shape;143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0" name="Google Shape;1440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1" name="Google Shape;1441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2" name="Google Shape;1442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3" name="Google Shape;1443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50" name="Google Shape;145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4" name="Google Shape;1454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5" name="Google Shape;1455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4" name="Google Shape;1464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6" name="Google Shape;146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8" name="Google Shape;1468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9" name="Google Shape;1469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5" name="Google Shape;1475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2" name="Google Shape;1482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4" name="Google Shape;1484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5" name="Google Shape;1485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9" name="Google Shape;1499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0" name="Google Shape;1510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1" name="Google Shape;1511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2" name="Google Shape;1512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3" name="Google Shape;1513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1" name="Google Shape;1521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9" name="Google Shape;1529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0" name="Google Shape;1530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1" name="Google Shape;1531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9" name="Google Shape;1539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8" name="Google Shape;154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9" name="Google Shape;1549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0" name="Google Shape;15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1" name="Google Shape;1551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7" name="Google Shape;1567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9" name="Google Shape;156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0" name="Google Shape;1570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6" name="Google Shape;1586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7" name="Google Shape;1587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8" name="Google Shape;1588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9" name="Google Shape;1589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9" name="Google Shape;159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8" name="Google Shape;160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9" name="Google Shape;1609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0" name="Google Shape;1610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1" name="Google Shape;1611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0" name="Google Shape;163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1" name="Google Shape;163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2" name="Google Shape;163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3" name="Google Shape;163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2" name="Google Shape;165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3" name="Google Shape;1653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4" name="Google Shape;165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5" name="Google Shape;1655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3" name="Google Shape;1663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4" name="Google Shape;167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5" name="Google Shape;167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6" name="Google Shape;167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7" name="Google Shape;167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9" name="Google Shape;169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1" name="Google Shape;170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2" name="Google Shape;170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3" name="Google Shape;171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4" name="Google Shape;172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5" name="Google Shape;172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6" name="Google Shape;172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7" name="Google Shape;172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8" name="Google Shape;173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9" name="Google Shape;174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0" name="Google Shape;175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1" name="Google Shape;175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2" name="Google Shape;175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4" name="Google Shape;177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5" name="Google Shape;1775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6" name="Google Shape;177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7" name="Google Shape;1777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1" name="Google Shape;179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2" name="Google Shape;180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4" name="Google Shape;1804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5" name="Google Shape;1805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7" name="Google Shape;1817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30" name="Google Shape;183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1" name="Google Shape;1831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2" name="Google Shape;1832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3" name="Google Shape;1833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8" name="Google Shape;1858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9" name="Google Shape;185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0" name="Google Shape;186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1" name="Google Shape;1861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5" name="Google Shape;18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6" name="Google Shape;18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7" name="Google Shape;18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8" name="Google Shape;18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1" name="Google Shape;1891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5" name="Google Shape;19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6" name="Google Shape;191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7" name="Google Shape;1917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8" name="Google Shape;191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9" name="Google Shape;191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0" name="Google Shape;1920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2" name="Google Shape;1922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4" name="Google Shape;1924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8" name="Google Shape;1928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0" name="Google Shape;1930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2" name="Google Shape;1932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7" name="Google Shape;1947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8" name="Google Shape;1948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9" name="Google Shape;1949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0" name="Google Shape;1950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1" name="Google Shape;1961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8" name="Google Shape;197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9" name="Google Shape;197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80" name="Google Shape;198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1" name="Google Shape;198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4" name="Google Shape;198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6" name="Google Shape;198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8" name="Google Shape;198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2" name="Google Shape;199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0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1" name="Google Shape;2011;p10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10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4" name="Google Shape;2014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5" name="Google Shape;201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0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7" name="Google Shape;2017;p10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wsecureismypassword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05"/>
          <p:cNvSpPr txBox="1">
            <a:spLocks noGrp="1"/>
          </p:cNvSpPr>
          <p:nvPr>
            <p:ph type="title" idx="2"/>
          </p:nvPr>
        </p:nvSpPr>
        <p:spPr>
          <a:xfrm>
            <a:off x="274350" y="1544075"/>
            <a:ext cx="8595300" cy="15327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3000"/>
              <a:t>Access Controls</a:t>
            </a:r>
            <a:endParaRPr sz="3000"/>
          </a:p>
        </p:txBody>
      </p:sp>
      <p:sp>
        <p:nvSpPr>
          <p:cNvPr id="2039" name="Google Shape;2039;p10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4.2: Linux Access Controls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Secure Password Takeaways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1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114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a system requires passwords of only sixteen characters, the password will be relatively strong, even if it contains words. </a:t>
            </a:r>
            <a:endParaRPr sz="1600"/>
          </a:p>
        </p:txBody>
      </p:sp>
      <p:sp>
        <p:nvSpPr>
          <p:cNvPr id="2131" name="Google Shape;2131;p114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 a few extra characters and it will become exponentially more secure.</a:t>
            </a:r>
            <a:r>
              <a:rPr lang="en"/>
              <a:t> </a:t>
            </a:r>
            <a:endParaRPr/>
          </a:p>
        </p:txBody>
      </p:sp>
      <p:sp>
        <p:nvSpPr>
          <p:cNvPr id="2132" name="Google Shape;2132;p114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contrast, if using all random characters, a password still must be at least 10 characters to be very effective. </a:t>
            </a:r>
            <a:endParaRPr sz="1600"/>
          </a:p>
        </p:txBody>
      </p:sp>
      <p:sp>
        <p:nvSpPr>
          <p:cNvPr id="2133" name="Google Shape;2133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Cracking Passwords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1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0" name="Google Shape;2140;p11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Takes a list of hashes as input.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41" name="Google Shape;2141;p11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Hashes passwords from a given password list and compares each hash to the list of hashes it was given.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42" name="Google Shape;2142;p11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If it matches a hash, it gives outputs of what password was used to create the hash.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143" name="Google Shape;2143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44" name="Google Shape;2144;p115"/>
          <p:cNvSpPr txBox="1"/>
          <p:nvPr/>
        </p:nvSpPr>
        <p:spPr>
          <a:xfrm>
            <a:off x="260825" y="767125"/>
            <a:ext cx="85119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Modern password cracking software works using the following steps: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Cracking and John the Ripper</a:t>
            </a:r>
            <a:endParaRPr/>
          </a:p>
        </p:txBody>
      </p:sp>
      <p:sp>
        <p:nvSpPr>
          <p:cNvPr id="2150" name="Google Shape;2150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password cracking software works uses the following steps:</a:t>
            </a:r>
            <a:endParaRPr/>
          </a:p>
        </p:txBody>
      </p:sp>
      <p:sp>
        <p:nvSpPr>
          <p:cNvPr id="2151" name="Google Shape;2151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52" name="Google Shape;2152;p11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1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5385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Takes a list of hashes as input.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Hashes passwords from a given password list and compares each hash to the list of hashes it was given.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it matches a hash, it gives outputs of what password was used to create the hash.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John the Ripper is a popular modern software that uses this technique to crack a wide variety of hashes.</a:t>
            </a:r>
            <a:endParaRPr sz="17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2154" name="Google Shape;215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138" y="1183038"/>
            <a:ext cx="30956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1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11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the Ripper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1" name="Google Shape;2161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1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167" name="Google Shape;2167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8" name="Google Shape;2168;p11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/>
              <a:t> Let’s Talk to John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this activity, you will continue your role as a junior administrator auditing a system. Now, the focus is on passwords.</a:t>
            </a:r>
            <a:endParaRPr sz="1400"/>
          </a:p>
          <a:p>
            <a:pPr marL="320040" lvl="0" indent="-180340" algn="l" rtl="0"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You will use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john</a:t>
            </a:r>
            <a:r>
              <a:rPr lang="en" sz="1400"/>
              <a:t> to crack the password hashes for all of the users on our system.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69" name="Google Shape;2169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Privileges,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root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/>
              <a:t>,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su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81" name="Google Shape;2181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1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8" name="Google Shape;2188;p121"/>
          <p:cNvSpPr txBox="1"/>
          <p:nvPr/>
        </p:nvSpPr>
        <p:spPr>
          <a:xfrm>
            <a:off x="274350" y="2913000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We’ve used </a:t>
            </a:r>
            <a:r>
              <a:rPr lang="en" sz="28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 for several commands in this unit.</a:t>
            </a:r>
            <a:endParaRPr sz="2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Why do you think some commands require </a:t>
            </a:r>
            <a:b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8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 and others don’t?  </a:t>
            </a:r>
            <a:endParaRPr sz="2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89" name="Google Shape;218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00" y="130875"/>
            <a:ext cx="3067200" cy="30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Privileges and Users</a:t>
            </a:r>
            <a:endParaRPr/>
          </a:p>
        </p:txBody>
      </p:sp>
      <p:sp>
        <p:nvSpPr>
          <p:cNvPr id="2196" name="Google Shape;2196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122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file and program on a Linux system has permissions.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permissions tell the system which users can access a file or run a program. </a:t>
            </a:r>
            <a:endParaRPr/>
          </a:p>
        </p:txBody>
      </p:sp>
      <p:sp>
        <p:nvSpPr>
          <p:cNvPr id="2198" name="Google Shape;2198;p122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can be placed in groups, which can have their own permissions.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122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and program permissions apply to all users </a:t>
            </a:r>
            <a:r>
              <a:rPr lang="en" i="1"/>
              <a:t>except </a:t>
            </a:r>
            <a:r>
              <a:rPr lang="en"/>
              <a:t>the root.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root user (or super user) has complete access to the system and can perform any task. </a:t>
            </a:r>
            <a:endParaRPr/>
          </a:p>
        </p:txBody>
      </p:sp>
      <p:sp>
        <p:nvSpPr>
          <p:cNvPr id="2200" name="Google Shape;2200;p122"/>
          <p:cNvSpPr/>
          <p:nvPr/>
        </p:nvSpPr>
        <p:spPr>
          <a:xfrm>
            <a:off x="457200" y="1349625"/>
            <a:ext cx="904200" cy="471600"/>
          </a:xfrm>
          <a:prstGeom prst="flowChartAlternateProcess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Users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1" name="Google Shape;2201;p122"/>
          <p:cNvSpPr/>
          <p:nvPr/>
        </p:nvSpPr>
        <p:spPr>
          <a:xfrm>
            <a:off x="3231775" y="1349625"/>
            <a:ext cx="904200" cy="471600"/>
          </a:xfrm>
          <a:prstGeom prst="flowChartAlternateProcess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Groups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2" name="Google Shape;2202;p122"/>
          <p:cNvSpPr/>
          <p:nvPr/>
        </p:nvSpPr>
        <p:spPr>
          <a:xfrm>
            <a:off x="6137475" y="1349625"/>
            <a:ext cx="904200" cy="471600"/>
          </a:xfrm>
          <a:prstGeom prst="flowChartAlternateProcess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Root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3" name="Google Shape;2203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 do we need to use sudo for some commands and not others? </a:t>
            </a:r>
            <a:endParaRPr/>
          </a:p>
        </p:txBody>
      </p:sp>
      <p:sp>
        <p:nvSpPr>
          <p:cNvPr id="2204" name="Google Shape;2204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Access</a:t>
            </a:r>
            <a:endParaRPr/>
          </a:p>
        </p:txBody>
      </p:sp>
      <p:sp>
        <p:nvSpPr>
          <p:cNvPr id="2210" name="Google Shape;2210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686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attackers try to gain access to a system, they often try to gain </a:t>
            </a:r>
            <a:r>
              <a:rPr lang="en" b="1">
                <a:solidFill>
                  <a:schemeClr val="dk1"/>
                </a:solidFill>
              </a:rPr>
              <a:t>root access.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3339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Secure Linux systems do not allow just anyone to log in as the root user on the system. </a:t>
            </a:r>
            <a:endParaRPr sz="1500"/>
          </a:p>
        </p:txBody>
      </p:sp>
      <p:sp>
        <p:nvSpPr>
          <p:cNvPr id="2213" name="Google Shape;2213;p12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>
                <a:highlight>
                  <a:srgbClr val="EFEFEF"/>
                </a:highlight>
              </a:rPr>
              <a:t> </a:t>
            </a:r>
            <a:r>
              <a:rPr lang="en" sz="1500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(superuser</a:t>
            </a:r>
            <a:r>
              <a:rPr lang="en" sz="1500">
                <a:highlight>
                  <a:srgbClr val="EFEFEF"/>
                </a:highlight>
              </a:rPr>
              <a:t> </a:t>
            </a:r>
            <a:r>
              <a:rPr lang="en" sz="1500"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do)</a:t>
            </a:r>
            <a:r>
              <a:rPr lang="en" sz="1500"/>
              <a:t> can </a:t>
            </a:r>
            <a:r>
              <a:rPr lang="en" sz="1500">
                <a:solidFill>
                  <a:schemeClr val="dk1"/>
                </a:solidFill>
              </a:rPr>
              <a:t>grant a user</a:t>
            </a:r>
            <a:r>
              <a:rPr lang="en" sz="1500"/>
              <a:t> root privileges for one command.</a:t>
            </a:r>
            <a:endParaRPr sz="1500"/>
          </a:p>
        </p:txBody>
      </p:sp>
      <p:sp>
        <p:nvSpPr>
          <p:cNvPr id="2214" name="Google Shape;2214;p12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the one </a:t>
            </a:r>
            <a:r>
              <a:rPr lang="en" sz="1500">
                <a:solidFill>
                  <a:schemeClr val="dk1"/>
                </a:solidFill>
                <a:highlight>
                  <a:srgbClr val="EFEFEF"/>
                </a:highlight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command is done, the user is reverted to their normal access. </a:t>
            </a:r>
            <a:endParaRPr sz="1500"/>
          </a:p>
        </p:txBody>
      </p:sp>
      <p:sp>
        <p:nvSpPr>
          <p:cNvPr id="2215" name="Google Shape;2215;p12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can also control which commands the user can run as root. </a:t>
            </a:r>
            <a:endParaRPr sz="1500"/>
          </a:p>
        </p:txBody>
      </p:sp>
      <p:sp>
        <p:nvSpPr>
          <p:cNvPr id="2216" name="Google Shape;2216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0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Class Objectives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10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the end of today’s class, you will be able to: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10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106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Audit passwords using 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john</a:t>
            </a:r>
            <a:r>
              <a:rPr lang="en" sz="1800" dirty="0">
                <a:solidFill>
                  <a:schemeClr val="dk1"/>
                </a:solidFill>
              </a:rPr>
              <a:t>.</a:t>
            </a:r>
            <a:r>
              <a:rPr lang="en" sz="18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800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 dirty="0">
                <a:solidFill>
                  <a:schemeClr val="dk1"/>
                </a:solidFill>
              </a:rPr>
              <a:t>Elevate privileges with 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800" dirty="0">
                <a:solidFill>
                  <a:schemeClr val="dk1"/>
                </a:solidFill>
              </a:rPr>
              <a:t> and </a:t>
            </a: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</a:t>
            </a:r>
            <a:r>
              <a:rPr lang="en" sz="1800" dirty="0">
                <a:solidFill>
                  <a:schemeClr val="dk1"/>
                </a:solidFill>
              </a:rPr>
              <a:t>. 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☐"/>
            </a:pPr>
            <a:r>
              <a:rPr lang="en" sz="1800" dirty="0">
                <a:solidFill>
                  <a:schemeClr val="dk1"/>
                </a:solidFill>
              </a:rPr>
              <a:t>Create and manage users and groups.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Char char="☐"/>
            </a:pPr>
            <a:r>
              <a:rPr lang="en" sz="1800" dirty="0">
                <a:solidFill>
                  <a:schemeClr val="dk1"/>
                </a:solidFill>
              </a:rPr>
              <a:t>Inspect and set file permissions for sensitive files on the system. 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048" name="Google Shape;2048;p106"/>
          <p:cNvSpPr/>
          <p:nvPr/>
        </p:nvSpPr>
        <p:spPr>
          <a:xfrm>
            <a:off x="513375" y="1326813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106"/>
          <p:cNvSpPr/>
          <p:nvPr/>
        </p:nvSpPr>
        <p:spPr>
          <a:xfrm>
            <a:off x="513375" y="1893430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06"/>
          <p:cNvSpPr/>
          <p:nvPr/>
        </p:nvSpPr>
        <p:spPr>
          <a:xfrm>
            <a:off x="513375" y="2423339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106"/>
          <p:cNvSpPr/>
          <p:nvPr/>
        </p:nvSpPr>
        <p:spPr>
          <a:xfrm>
            <a:off x="513375" y="2952712"/>
            <a:ext cx="230700" cy="226800"/>
          </a:xfrm>
          <a:prstGeom prst="bevel">
            <a:avLst>
              <a:gd name="adj" fmla="val 12500"/>
            </a:avLst>
          </a:prstGeom>
          <a:solidFill>
            <a:srgbClr val="EFEFE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Demo</a:t>
            </a:r>
            <a:endParaRPr/>
          </a:p>
        </p:txBody>
      </p:sp>
      <p:sp>
        <p:nvSpPr>
          <p:cNvPr id="2222" name="Google Shape;2222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following demo, we will attempt to update all of our existing software packages: </a:t>
            </a:r>
            <a:endParaRPr/>
          </a:p>
        </p:txBody>
      </p:sp>
      <p:sp>
        <p:nvSpPr>
          <p:cNvPr id="2223" name="Google Shape;2223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224" name="Google Shape;2224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24"/>
          <p:cNvSpPr txBox="1">
            <a:spLocks noGrp="1"/>
          </p:cNvSpPr>
          <p:nvPr>
            <p:ph type="body" idx="3"/>
          </p:nvPr>
        </p:nvSpPr>
        <p:spPr>
          <a:xfrm>
            <a:off x="175" y="1449850"/>
            <a:ext cx="9144000" cy="3456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If our privileges do not allow us to do so, we will first use su to switch directly to the root user.</a:t>
            </a:r>
            <a:br>
              <a:rPr lang="en" sz="1700"/>
            </a:b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We’ll show the dangers of working directly as the root user.</a:t>
            </a:r>
            <a:br>
              <a:rPr lang="en" sz="1700"/>
            </a:b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Then, we'll do the same updates by using sudo instead and show why this is the more secure option.</a:t>
            </a:r>
            <a:endParaRPr sz="17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12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su vs.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32" name="Google Shape;2232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Sudo Demo Summary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38" name="Google Shape;2238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78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previous demonstration, we covered the following commands:</a:t>
            </a:r>
            <a:endParaRPr>
              <a:highlight>
                <a:srgbClr val="EFEFEF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239" name="Google Shape;2239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40" name="Google Shape;2240;p126"/>
          <p:cNvGraphicFramePr/>
          <p:nvPr/>
        </p:nvGraphicFramePr>
        <p:xfrm>
          <a:off x="494525" y="1298925"/>
          <a:ext cx="8227375" cy="3296075"/>
        </p:xfrm>
        <a:graphic>
          <a:graphicData uri="http://schemas.openxmlformats.org/drawingml/2006/table">
            <a:tbl>
              <a:tblPr>
                <a:noFill/>
                <a:tableStyleId>{29E205D7-21D1-462A-ADF9-BCC53AE648EE}</a:tableStyleId>
              </a:tblPr>
              <a:tblGrid>
                <a:gridCol w="1471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4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whoami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Determines the current user.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Switches to another user, in this case the root user.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sudo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Invokes the root user for one command only.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sudo -l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Lists the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sudo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privileges for a user. 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visudo</a:t>
                      </a:r>
                      <a:endParaRPr sz="2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Edits the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sudoers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41" name="Google Shape;2241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12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  <p:sp>
        <p:nvSpPr>
          <p:cNvPr id="2247" name="Google Shape;2247;p12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127"/>
          <p:cNvSpPr txBox="1">
            <a:spLocks noGrp="1"/>
          </p:cNvSpPr>
          <p:nvPr>
            <p:ph type="title" idx="2"/>
          </p:nvPr>
        </p:nvSpPr>
        <p:spPr>
          <a:xfrm>
            <a:off x="273900" y="915975"/>
            <a:ext cx="8595300" cy="28911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Activity:</a:t>
            </a:r>
            <a:r>
              <a:rPr lang="en" sz="3000"/>
              <a:t> </a:t>
            </a:r>
            <a:r>
              <a:rPr lang="en" sz="30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Wrestling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 this activity, you will continue your role as a junior administrator auditing the system:</a:t>
            </a:r>
            <a:endParaRPr sz="1500"/>
          </a:p>
          <a:p>
            <a:pPr marL="320040" lvl="0" indent="-18669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senior administrator has asked you to audit the system for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and root access, making sure no users other than the admin user have access to any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500"/>
              <a:t> use.</a:t>
            </a:r>
            <a:endParaRPr sz="1500"/>
          </a:p>
          <a:p>
            <a:pPr marL="320040" lvl="0" indent="-18669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/>
              <a:t>You must log in as each user, check their privileges, edit the </a:t>
            </a:r>
            <a:r>
              <a:rPr lang="en" sz="1500">
                <a:latin typeface="Inconsolata"/>
                <a:ea typeface="Inconsolata"/>
                <a:cs typeface="Inconsolata"/>
                <a:sym typeface="Inconsolata"/>
              </a:rPr>
              <a:t>sudoers</a:t>
            </a:r>
            <a:r>
              <a:rPr lang="en" sz="1500"/>
              <a:t> file, and look for anything else suspicious.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9" name="Google Shape;2249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2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3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</a:t>
            </a:r>
            <a:endParaRPr/>
          </a:p>
        </p:txBody>
      </p:sp>
      <p:sp>
        <p:nvSpPr>
          <p:cNvPr id="2265" name="Google Shape;2265;p1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1" name="Google Shape;227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Users and Groups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776900" cy="1871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on a Linux system can be added to groups.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Linux has the ability to create </a:t>
            </a:r>
            <a:br>
              <a:rPr lang="en"/>
            </a:br>
            <a:r>
              <a:rPr lang="en"/>
              <a:t>groups of users for functions </a:t>
            </a:r>
            <a:br>
              <a:rPr lang="en"/>
            </a:br>
            <a:r>
              <a:rPr lang="en"/>
              <a:t>like file and service sharing.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31"/>
          <p:cNvSpPr/>
          <p:nvPr/>
        </p:nvSpPr>
        <p:spPr>
          <a:xfrm>
            <a:off x="437500" y="2689350"/>
            <a:ext cx="4339500" cy="162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a company has different departments, like Sales, Accounting, and Marketing, a Linux admin can create a group for each department. </a:t>
            </a:r>
            <a:r>
              <a:rPr lang="en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Only users in each group can access files owned by the group.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76" name="Google Shape;2276;p131"/>
          <p:cNvSpPr txBox="1"/>
          <p:nvPr/>
        </p:nvSpPr>
        <p:spPr>
          <a:xfrm>
            <a:off x="5037075" y="178975"/>
            <a:ext cx="1927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Sales</a:t>
            </a:r>
            <a:endParaRPr sz="18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7" name="Google Shape;2277;p131"/>
          <p:cNvSpPr txBox="1"/>
          <p:nvPr/>
        </p:nvSpPr>
        <p:spPr>
          <a:xfrm>
            <a:off x="7229100" y="1565725"/>
            <a:ext cx="19272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Marketing</a:t>
            </a:r>
            <a:endParaRPr sz="18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8" name="Google Shape;2278;p131"/>
          <p:cNvSpPr txBox="1"/>
          <p:nvPr/>
        </p:nvSpPr>
        <p:spPr>
          <a:xfrm>
            <a:off x="5301900" y="2983300"/>
            <a:ext cx="19272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FE2F3"/>
                </a:solidFill>
                <a:latin typeface="Roboto"/>
                <a:ea typeface="Roboto"/>
                <a:cs typeface="Roboto"/>
                <a:sym typeface="Roboto"/>
              </a:rPr>
              <a:t>Accounting</a:t>
            </a:r>
            <a:endParaRPr sz="1800">
              <a:solidFill>
                <a:srgbClr val="CFE2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9" name="Google Shape;2279;p131"/>
          <p:cNvCxnSpPr/>
          <p:nvPr/>
        </p:nvCxnSpPr>
        <p:spPr>
          <a:xfrm>
            <a:off x="274375" y="640080"/>
            <a:ext cx="409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2"/>
          <p:cNvSpPr/>
          <p:nvPr/>
        </p:nvSpPr>
        <p:spPr>
          <a:xfrm>
            <a:off x="388525" y="3272025"/>
            <a:ext cx="3684000" cy="1094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Users and Groups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731600" cy="1705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system admin must know how to to add and remove users to a system, add and remove groups, and add or remove users from groups.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Soon we’ll discuss commands specifically used for user and group management.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9" name="Google Shape;228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425" y="0"/>
            <a:ext cx="4839026" cy="48494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32"/>
          <p:cNvSpPr txBox="1"/>
          <p:nvPr/>
        </p:nvSpPr>
        <p:spPr>
          <a:xfrm>
            <a:off x="1362325" y="3366225"/>
            <a:ext cx="2651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But first, let’s see how Linux identifies users and groups in the system.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91" name="Google Shape;229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25" y="3413325"/>
            <a:ext cx="906300" cy="9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id</a:t>
            </a:r>
            <a:r>
              <a:rPr lang="en"/>
              <a:t> command</a:t>
            </a:r>
            <a:endParaRPr/>
          </a:p>
        </p:txBody>
      </p:sp>
      <p:sp>
        <p:nvSpPr>
          <p:cNvPr id="2298" name="Google Shape;2298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identifies users and groups in the system using the </a:t>
            </a: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/>
              <a:t> command: </a:t>
            </a:r>
            <a:endParaRPr/>
          </a:p>
        </p:txBody>
      </p:sp>
      <p:sp>
        <p:nvSpPr>
          <p:cNvPr id="2299" name="Google Shape;2299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1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Linux associates a specific number with each user, known as the </a:t>
            </a:r>
            <a:r>
              <a:rPr lang="en" sz="1500" b="1"/>
              <a:t>user ID (UID)</a:t>
            </a:r>
            <a:r>
              <a:rPr lang="en" sz="1500"/>
              <a:t>.</a:t>
            </a:r>
            <a:r>
              <a:rPr lang="en" sz="1500" b="1"/>
              <a:t> </a:t>
            </a:r>
            <a:endParaRPr sz="1500" b="1"/>
          </a:p>
        </p:txBody>
      </p:sp>
      <p:sp>
        <p:nvSpPr>
          <p:cNvPr id="2301" name="Google Shape;2301;p1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Linux needs to identify a user, it uses the UID, not the username. </a:t>
            </a:r>
            <a:endParaRPr sz="1500"/>
          </a:p>
        </p:txBody>
      </p:sp>
      <p:sp>
        <p:nvSpPr>
          <p:cNvPr id="2302" name="Google Shape;2302;p1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System users have a UID that is </a:t>
            </a:r>
            <a:r>
              <a:rPr lang="en" sz="1500" b="1">
                <a:solidFill>
                  <a:schemeClr val="dk1"/>
                </a:solidFill>
              </a:rPr>
              <a:t>less than 1000</a:t>
            </a:r>
            <a:r>
              <a:rPr lang="en" sz="1500">
                <a:solidFill>
                  <a:schemeClr val="dk1"/>
                </a:solidFill>
              </a:rPr>
              <a:t>. </a:t>
            </a:r>
            <a:endParaRPr sz="1500"/>
          </a:p>
        </p:txBody>
      </p:sp>
      <p:sp>
        <p:nvSpPr>
          <p:cNvPr id="2303" name="Google Shape;2303;p1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Standard users have a UID that is </a:t>
            </a:r>
            <a:r>
              <a:rPr lang="en" sz="1500" b="1">
                <a:solidFill>
                  <a:schemeClr val="dk1"/>
                </a:solidFill>
              </a:rPr>
              <a:t>greater than 1000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/>
          </a:p>
        </p:txBody>
      </p:sp>
      <p:sp>
        <p:nvSpPr>
          <p:cNvPr id="2304" name="Google Shape;2304;p1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The root user always has the UID</a:t>
            </a:r>
            <a:r>
              <a:rPr lang="en" sz="1500" b="1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of</a:t>
            </a:r>
            <a:r>
              <a:rPr lang="en" sz="1500" b="1">
                <a:solidFill>
                  <a:schemeClr val="dk1"/>
                </a:solidFill>
              </a:rPr>
              <a:t> 0.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/>
          </a:p>
        </p:txBody>
      </p:sp>
      <p:sp>
        <p:nvSpPr>
          <p:cNvPr id="2305" name="Google Shape;2305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0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Introduction to Hashes and Password Cracking</a:t>
            </a:r>
            <a:endParaRPr/>
          </a:p>
        </p:txBody>
      </p:sp>
      <p:sp>
        <p:nvSpPr>
          <p:cNvPr id="2058" name="Google Shape;2058;p10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Users and Groups Demo Scenario</a:t>
            </a:r>
            <a:endParaRPr/>
          </a:p>
        </p:txBody>
      </p:sp>
      <p:sp>
        <p:nvSpPr>
          <p:cNvPr id="2312" name="Google Shape;231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upcoming demo, we’ll dive into more actions for user and group management using the following scenario: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Your company recently made changes to the developer team. 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3" name="Google Shape;231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950" y="2325700"/>
            <a:ext cx="1349549" cy="130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75" y="2306175"/>
            <a:ext cx="1349550" cy="134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275" y="2005800"/>
            <a:ext cx="827450" cy="2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134"/>
          <p:cNvSpPr txBox="1"/>
          <p:nvPr/>
        </p:nvSpPr>
        <p:spPr>
          <a:xfrm>
            <a:off x="863025" y="3686725"/>
            <a:ext cx="27906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Mike, a lead developer, has left the company.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7" name="Google Shape;2317;p134"/>
          <p:cNvSpPr txBox="1"/>
          <p:nvPr/>
        </p:nvSpPr>
        <p:spPr>
          <a:xfrm>
            <a:off x="5319425" y="3682267"/>
            <a:ext cx="27906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Joseph has joined as a new junior developer.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2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2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8" name="Google Shape;2318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35"/>
          <p:cNvSpPr/>
          <p:nvPr/>
        </p:nvSpPr>
        <p:spPr>
          <a:xfrm>
            <a:off x="1572600" y="1731225"/>
            <a:ext cx="6006900" cy="2435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135"/>
          <p:cNvSpPr/>
          <p:nvPr/>
        </p:nvSpPr>
        <p:spPr>
          <a:xfrm>
            <a:off x="3749263" y="2361650"/>
            <a:ext cx="1562700" cy="15627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 Demo Scenario</a:t>
            </a:r>
            <a:endParaRPr/>
          </a:p>
        </p:txBody>
      </p:sp>
      <p:sp>
        <p:nvSpPr>
          <p:cNvPr id="2327" name="Google Shape;2327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company’s Linux system has never been set up properly with a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developers</a:t>
            </a:r>
            <a:r>
              <a:rPr lang="en"/>
              <a:t> group. Instead, </a:t>
            </a:r>
            <a:r>
              <a:rPr lang="en" b="1">
                <a:highlight>
                  <a:srgbClr val="FFFF00"/>
                </a:highlight>
              </a:rPr>
              <a:t>Mike was part of the </a:t>
            </a:r>
            <a:r>
              <a:rPr lang="en" b="1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general</a:t>
            </a:r>
            <a:r>
              <a:rPr lang="en" b="1">
                <a:highlight>
                  <a:srgbClr val="FFFF00"/>
                </a:highlight>
              </a:rPr>
              <a:t> group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8" name="Google Shape;232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300" y="2700322"/>
            <a:ext cx="994650" cy="99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975" y="2617837"/>
            <a:ext cx="913542" cy="10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4475" y="2711575"/>
            <a:ext cx="994651" cy="9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1" name="Google Shape;2331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5400" y="2689050"/>
            <a:ext cx="736895" cy="9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p135"/>
          <p:cNvSpPr txBox="1"/>
          <p:nvPr/>
        </p:nvSpPr>
        <p:spPr>
          <a:xfrm>
            <a:off x="1763725" y="1827950"/>
            <a:ext cx="55338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General Group</a:t>
            </a:r>
            <a:endParaRPr sz="24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33" name="Google Shape;2333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2550" y="2714710"/>
            <a:ext cx="994651" cy="962565"/>
          </a:xfrm>
          <a:prstGeom prst="rect">
            <a:avLst/>
          </a:prstGeom>
          <a:noFill/>
          <a:ln>
            <a:noFill/>
          </a:ln>
        </p:spPr>
      </p:pic>
      <p:sp>
        <p:nvSpPr>
          <p:cNvPr id="2334" name="Google Shape;2334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36"/>
          <p:cNvSpPr/>
          <p:nvPr/>
        </p:nvSpPr>
        <p:spPr>
          <a:xfrm>
            <a:off x="3879425" y="2154025"/>
            <a:ext cx="4806900" cy="194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136"/>
          <p:cNvSpPr/>
          <p:nvPr/>
        </p:nvSpPr>
        <p:spPr>
          <a:xfrm>
            <a:off x="5621305" y="2658524"/>
            <a:ext cx="1250700" cy="125070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 Demo Scenario</a:t>
            </a:r>
            <a:endParaRPr/>
          </a:p>
        </p:txBody>
      </p:sp>
      <p:sp>
        <p:nvSpPr>
          <p:cNvPr id="2343" name="Google Shape;2343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sysadmin for this system, you need to remove Mike from the general group, remove the general group, and delete Mike from the system. </a:t>
            </a:r>
            <a:endParaRPr/>
          </a:p>
        </p:txBody>
      </p:sp>
      <p:pic>
        <p:nvPicPr>
          <p:cNvPr id="2344" name="Google Shape;234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606" y="2929547"/>
            <a:ext cx="795970" cy="79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1869" y="2863539"/>
            <a:ext cx="731065" cy="840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6" name="Google Shape;2346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208" y="2938553"/>
            <a:ext cx="795972" cy="775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7" name="Google Shape;2347;p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9731" y="2920527"/>
            <a:ext cx="589701" cy="793331"/>
          </a:xfrm>
          <a:prstGeom prst="rect">
            <a:avLst/>
          </a:prstGeom>
          <a:noFill/>
          <a:ln>
            <a:noFill/>
          </a:ln>
        </p:spPr>
      </p:pic>
      <p:sp>
        <p:nvSpPr>
          <p:cNvPr id="2348" name="Google Shape;2348;p136"/>
          <p:cNvSpPr txBox="1"/>
          <p:nvPr/>
        </p:nvSpPr>
        <p:spPr>
          <a:xfrm>
            <a:off x="4032373" y="2231429"/>
            <a:ext cx="4428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General Group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49" name="Google Shape;2349;p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4592" y="2941062"/>
            <a:ext cx="795971" cy="77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0" name="Google Shape;2350;p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51975" y="1863925"/>
            <a:ext cx="827450" cy="28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350" y="2306175"/>
            <a:ext cx="1349550" cy="134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p136"/>
          <p:cNvSpPr txBox="1"/>
          <p:nvPr/>
        </p:nvSpPr>
        <p:spPr>
          <a:xfrm>
            <a:off x="518825" y="3682275"/>
            <a:ext cx="27906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14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Mike, a lead developer, has left the company.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53" name="Google Shape;2353;p136"/>
          <p:cNvGrpSpPr/>
          <p:nvPr/>
        </p:nvGrpSpPr>
        <p:grpSpPr>
          <a:xfrm>
            <a:off x="7838225" y="1745675"/>
            <a:ext cx="1179600" cy="826075"/>
            <a:chOff x="2011475" y="1910900"/>
            <a:chExt cx="1179600" cy="826075"/>
          </a:xfrm>
        </p:grpSpPr>
        <p:sp>
          <p:nvSpPr>
            <p:cNvPr id="2354" name="Google Shape;2354;p136"/>
            <p:cNvSpPr/>
            <p:nvPr/>
          </p:nvSpPr>
          <p:spPr>
            <a:xfrm>
              <a:off x="2276825" y="2088075"/>
              <a:ext cx="648900" cy="64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5" name="Google Shape;2355;p136"/>
            <p:cNvSpPr txBox="1"/>
            <p:nvPr/>
          </p:nvSpPr>
          <p:spPr>
            <a:xfrm>
              <a:off x="2011475" y="1910900"/>
              <a:ext cx="1179600" cy="6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x</a:t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356" name="Google Shape;2356;p136"/>
          <p:cNvGrpSpPr/>
          <p:nvPr/>
        </p:nvGrpSpPr>
        <p:grpSpPr>
          <a:xfrm>
            <a:off x="2080350" y="1798313"/>
            <a:ext cx="1179600" cy="826075"/>
            <a:chOff x="2011475" y="1910900"/>
            <a:chExt cx="1179600" cy="826075"/>
          </a:xfrm>
        </p:grpSpPr>
        <p:sp>
          <p:nvSpPr>
            <p:cNvPr id="2357" name="Google Shape;2357;p136"/>
            <p:cNvSpPr/>
            <p:nvPr/>
          </p:nvSpPr>
          <p:spPr>
            <a:xfrm>
              <a:off x="2276825" y="2088075"/>
              <a:ext cx="648900" cy="6489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8" name="Google Shape;2358;p136"/>
            <p:cNvSpPr txBox="1"/>
            <p:nvPr/>
          </p:nvSpPr>
          <p:spPr>
            <a:xfrm>
              <a:off x="2011475" y="1910900"/>
              <a:ext cx="1179600" cy="6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x</a:t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359" name="Google Shape;2359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37"/>
          <p:cNvSpPr/>
          <p:nvPr/>
        </p:nvSpPr>
        <p:spPr>
          <a:xfrm>
            <a:off x="3879425" y="2154025"/>
            <a:ext cx="4806900" cy="194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137"/>
          <p:cNvSpPr/>
          <p:nvPr/>
        </p:nvSpPr>
        <p:spPr>
          <a:xfrm>
            <a:off x="5621305" y="2658524"/>
            <a:ext cx="1250700" cy="1250700"/>
          </a:xfrm>
          <a:prstGeom prst="ellipse">
            <a:avLst/>
          </a:prstGeom>
          <a:solidFill>
            <a:srgbClr val="AFCA5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Groups Demo Scenario</a:t>
            </a:r>
            <a:endParaRPr/>
          </a:p>
        </p:txBody>
      </p:sp>
      <p:sp>
        <p:nvSpPr>
          <p:cNvPr id="2368" name="Google Shape;2368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you need to add Joseph to the system, create a developers group, and add Joseph to this group.</a:t>
            </a:r>
            <a:endParaRPr/>
          </a:p>
        </p:txBody>
      </p:sp>
      <p:sp>
        <p:nvSpPr>
          <p:cNvPr id="2369" name="Google Shape;2369;p137"/>
          <p:cNvSpPr txBox="1"/>
          <p:nvPr/>
        </p:nvSpPr>
        <p:spPr>
          <a:xfrm>
            <a:off x="4032373" y="2231429"/>
            <a:ext cx="44283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Developers Group</a:t>
            </a:r>
            <a:endParaRPr sz="18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70" name="Google Shape;237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975" y="1863925"/>
            <a:ext cx="827450" cy="28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137"/>
          <p:cNvSpPr/>
          <p:nvPr/>
        </p:nvSpPr>
        <p:spPr>
          <a:xfrm>
            <a:off x="2345700" y="1975488"/>
            <a:ext cx="648900" cy="6489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72" name="Google Shape;2372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350" y="2325700"/>
            <a:ext cx="1349549" cy="1306014"/>
          </a:xfrm>
          <a:prstGeom prst="rect">
            <a:avLst/>
          </a:prstGeom>
          <a:noFill/>
          <a:ln>
            <a:noFill/>
          </a:ln>
        </p:spPr>
      </p:pic>
      <p:sp>
        <p:nvSpPr>
          <p:cNvPr id="2373" name="Google Shape;2373;p137"/>
          <p:cNvSpPr txBox="1"/>
          <p:nvPr/>
        </p:nvSpPr>
        <p:spPr>
          <a:xfrm>
            <a:off x="518825" y="3682267"/>
            <a:ext cx="27906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Joseph has joined as a new junior developer.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2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4" name="Google Shape;2374;p137"/>
          <p:cNvSpPr/>
          <p:nvPr/>
        </p:nvSpPr>
        <p:spPr>
          <a:xfrm>
            <a:off x="8136900" y="1975488"/>
            <a:ext cx="648900" cy="6489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75" name="Google Shape;2375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625" y="2778662"/>
            <a:ext cx="931800" cy="90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6877" y="2624390"/>
            <a:ext cx="827450" cy="108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7498" y="2720358"/>
            <a:ext cx="931800" cy="1018341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Users and Groups Scenario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accomplish these tasks, we will use the following commands:</a:t>
            </a:r>
            <a:endParaRPr/>
          </a:p>
        </p:txBody>
      </p:sp>
      <p:sp>
        <p:nvSpPr>
          <p:cNvPr id="2385" name="Google Shape;2385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86" name="Google Shape;2386;p138"/>
          <p:cNvGraphicFramePr/>
          <p:nvPr/>
        </p:nvGraphicFramePr>
        <p:xfrm>
          <a:off x="448250" y="1110063"/>
          <a:ext cx="8258250" cy="3640425"/>
        </p:xfrm>
        <a:graphic>
          <a:graphicData uri="http://schemas.openxmlformats.org/drawingml/2006/table">
            <a:tbl>
              <a:tblPr>
                <a:noFill/>
                <a:tableStyleId>{29E205D7-21D1-462A-ADF9-BCC53AE648EE}</a:tableStyleId>
              </a:tblPr>
              <a:tblGrid>
                <a:gridCol w="274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groups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Get group info for the user </a:t>
                      </a:r>
                      <a:r>
                        <a:rPr lang="en" sz="1600"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mike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usermod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Lock Mike’s account to prevent him from logging in.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usermod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the user </a:t>
                      </a:r>
                      <a:r>
                        <a:rPr lang="en" sz="1600"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mike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from the </a:t>
                      </a:r>
                      <a:r>
                        <a:rPr lang="en" sz="1600"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general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group.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deluser --remove-home 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Delete the user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mike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delgroup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Delete the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general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group.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adduser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the user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joseph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addgroup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 </a:t>
                      </a:r>
                      <a:r>
                        <a:rPr lang="en" sz="1600">
                          <a:highlight>
                            <a:srgbClr val="EFEFE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developer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group.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usermod</a:t>
                      </a:r>
                      <a:endParaRPr sz="17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 the user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joseph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the </a:t>
                      </a:r>
                      <a:r>
                        <a:rPr lang="en" sz="1600">
                          <a:highlight>
                            <a:srgbClr val="FFFFFF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developer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group.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387" name="Google Shape;238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750" y="3310949"/>
            <a:ext cx="551485" cy="5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p138"/>
          <p:cNvSpPr/>
          <p:nvPr/>
        </p:nvSpPr>
        <p:spPr>
          <a:xfrm>
            <a:off x="6378625" y="3428999"/>
            <a:ext cx="364800" cy="364800"/>
          </a:xfrm>
          <a:prstGeom prst="ellipse">
            <a:avLst/>
          </a:prstGeom>
          <a:solidFill>
            <a:srgbClr val="AFCA5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+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89" name="Google Shape;238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750" y="2389174"/>
            <a:ext cx="551476" cy="54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38"/>
          <p:cNvSpPr/>
          <p:nvPr/>
        </p:nvSpPr>
        <p:spPr>
          <a:xfrm>
            <a:off x="5997625" y="2542774"/>
            <a:ext cx="364800" cy="364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X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1" name="Google Shape;2391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3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139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Users and Groups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8" name="Google Shape;2398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404" name="Google Shape;2404;p14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14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Activity:</a:t>
            </a:r>
            <a:r>
              <a:rPr lang="en"/>
              <a:t> Users and Groups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Your senior administrator has asked you to audit all the users and groups on the system.</a:t>
            </a:r>
            <a:endParaRPr sz="1600"/>
          </a:p>
          <a:p>
            <a:pPr marL="320040" lvl="0" indent="-19304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/>
              <a:t>You must create a new group for the standard users and remove users from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sudo</a:t>
            </a:r>
            <a:r>
              <a:rPr lang="en" sz="1600"/>
              <a:t> group. </a:t>
            </a:r>
            <a:br>
              <a:rPr lang="en" sz="1600"/>
            </a:br>
            <a:endParaRPr sz="1600"/>
          </a:p>
          <a:p>
            <a:pPr marL="320040" lvl="0" indent="-193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Char char="●"/>
            </a:pPr>
            <a:r>
              <a:rPr lang="en" sz="1600"/>
              <a:t>In the previous activity, you found some malicious users. </a:t>
            </a:r>
            <a:br>
              <a:rPr lang="en" sz="1600"/>
            </a:br>
            <a:r>
              <a:rPr lang="en" sz="1600"/>
              <a:t>Now, you will remove them from the system entirely. </a:t>
            </a:r>
            <a:endParaRPr sz="1600"/>
          </a:p>
          <a:p>
            <a:pPr marL="457200" lvl="0" indent="0" algn="l" rtl="0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6" name="Google Shape;2406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4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4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2418" name="Google Shape;2418;p1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419" name="Google Shape;2419;p14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420" name="Google Shape;2420;p14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0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Password Hashes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0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10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502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hash is a cryptographic function that takes data as input and translates it to a string of different, random-looking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My Plain Text Password			My Password Hash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7" name="Google Shape;206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000" y="1634750"/>
            <a:ext cx="827450" cy="32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08"/>
          <p:cNvSpPr/>
          <p:nvPr/>
        </p:nvSpPr>
        <p:spPr>
          <a:xfrm>
            <a:off x="457675" y="2321975"/>
            <a:ext cx="2429400" cy="639900"/>
          </a:xfrm>
          <a:prstGeom prst="rect">
            <a:avLst/>
          </a:prstGeom>
          <a:solidFill>
            <a:srgbClr val="FF0000">
              <a:alpha val="6535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ApPles2Orang3s93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69" name="Google Shape;2069;p108"/>
          <p:cNvSpPr/>
          <p:nvPr/>
        </p:nvSpPr>
        <p:spPr>
          <a:xfrm>
            <a:off x="4113575" y="2321975"/>
            <a:ext cx="4598400" cy="6399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579de3a38386c62a1eca4600e3882b8b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70" name="Google Shape;2070;p108"/>
          <p:cNvSpPr txBox="1"/>
          <p:nvPr/>
        </p:nvSpPr>
        <p:spPr>
          <a:xfrm>
            <a:off x="4057450" y="3082450"/>
            <a:ext cx="45348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hash will always output the same string for the same input data. </a:t>
            </a:r>
            <a:endParaRPr sz="1800"/>
          </a:p>
        </p:txBody>
      </p:sp>
      <p:sp>
        <p:nvSpPr>
          <p:cNvPr id="2071" name="Google Shape;2071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6" name="Google Shape;20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Password Hashes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8" name="Google Shape;2078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hash is stored in the shadow file. </a:t>
            </a:r>
            <a:endParaRPr/>
          </a:p>
        </p:txBody>
      </p:sp>
      <p:sp>
        <p:nvSpPr>
          <p:cNvPr id="2079" name="Google Shape;2079;p10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109"/>
          <p:cNvSpPr txBox="1">
            <a:spLocks noGrp="1"/>
          </p:cNvSpPr>
          <p:nvPr>
            <p:ph type="body" idx="3"/>
          </p:nvPr>
        </p:nvSpPr>
        <p:spPr>
          <a:xfrm>
            <a:off x="-12300" y="1776625"/>
            <a:ext cx="5110500" cy="3511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When a user logs in, the hash of the submitted password is compared </a:t>
            </a:r>
            <a:br>
              <a:rPr lang="en" sz="1800"/>
            </a:br>
            <a:r>
              <a:rPr lang="en" sz="1800"/>
              <a:t>to the hash stored in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etc/shadow</a:t>
            </a:r>
            <a:r>
              <a:rPr lang="en" sz="1800"/>
              <a:t>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If the hashes match, the user’s logged in.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cxnSp>
        <p:nvCxnSpPr>
          <p:cNvPr id="2081" name="Google Shape;2081;p109"/>
          <p:cNvCxnSpPr/>
          <p:nvPr/>
        </p:nvCxnSpPr>
        <p:spPr>
          <a:xfrm>
            <a:off x="274375" y="640080"/>
            <a:ext cx="392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2" name="Google Shape;2082;p109"/>
          <p:cNvCxnSpPr/>
          <p:nvPr/>
        </p:nvCxnSpPr>
        <p:spPr>
          <a:xfrm>
            <a:off x="485875" y="2908630"/>
            <a:ext cx="371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83" name="Google Shape;2083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Password Cracking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089" name="Google Shape;2089;p11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502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hash is a cryptographic function that takes data as input and translates it to a string of different, random-looking data.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My Plain Text Password			My Password Hash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1" name="Google Shape;209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000" y="1634750"/>
            <a:ext cx="827450" cy="32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0"/>
          <p:cNvSpPr/>
          <p:nvPr/>
        </p:nvSpPr>
        <p:spPr>
          <a:xfrm>
            <a:off x="457675" y="2321975"/>
            <a:ext cx="2429400" cy="639900"/>
          </a:xfrm>
          <a:prstGeom prst="rect">
            <a:avLst/>
          </a:prstGeom>
          <a:solidFill>
            <a:srgbClr val="FF0000">
              <a:alpha val="65359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ApPles2Orang3s93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93" name="Google Shape;2093;p110"/>
          <p:cNvSpPr/>
          <p:nvPr/>
        </p:nvSpPr>
        <p:spPr>
          <a:xfrm>
            <a:off x="4113575" y="2321975"/>
            <a:ext cx="4598400" cy="6399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579de3a38386c62a1eca4600e3882b8b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94" name="Google Shape;2094;p110"/>
          <p:cNvSpPr txBox="1"/>
          <p:nvPr/>
        </p:nvSpPr>
        <p:spPr>
          <a:xfrm>
            <a:off x="4057450" y="3082450"/>
            <a:ext cx="45348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 cracking tools </a:t>
            </a:r>
            <a:r>
              <a:rPr lang="en" sz="1800" b="1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cannot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reverse a password hash. </a:t>
            </a:r>
            <a:endParaRPr sz="1800"/>
          </a:p>
        </p:txBody>
      </p:sp>
      <p:sp>
        <p:nvSpPr>
          <p:cNvPr id="2095" name="Google Shape;2095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Password Hashes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cracking tools </a:t>
            </a:r>
            <a:r>
              <a:rPr lang="en" b="1"/>
              <a:t>cannot</a:t>
            </a:r>
            <a:r>
              <a:rPr lang="en"/>
              <a:t> reverse a password hash. </a:t>
            </a:r>
            <a:endParaRPr/>
          </a:p>
        </p:txBody>
      </p:sp>
      <p:sp>
        <p:nvSpPr>
          <p:cNvPr id="2103" name="Google Shape;2103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11"/>
          <p:cNvSpPr txBox="1">
            <a:spLocks noGrp="1"/>
          </p:cNvSpPr>
          <p:nvPr>
            <p:ph type="body" idx="3"/>
          </p:nvPr>
        </p:nvSpPr>
        <p:spPr>
          <a:xfrm>
            <a:off x="-12300" y="1629150"/>
            <a:ext cx="4212300" cy="3430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Instead, they use a wordlist </a:t>
            </a:r>
            <a:br>
              <a:rPr lang="en" sz="1800"/>
            </a:br>
            <a:r>
              <a:rPr lang="en" sz="1800"/>
              <a:t>of potential passwords and create hashes for each one. 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This form of password hacking is called a </a:t>
            </a:r>
            <a:r>
              <a:rPr lang="en" sz="1800" b="1"/>
              <a:t>brute force attack</a:t>
            </a:r>
            <a:r>
              <a:rPr lang="en" sz="1800"/>
              <a:t>. </a:t>
            </a:r>
            <a:endParaRPr sz="1800"/>
          </a:p>
        </p:txBody>
      </p:sp>
      <p:cxnSp>
        <p:nvCxnSpPr>
          <p:cNvPr id="2105" name="Google Shape;2105;p111"/>
          <p:cNvCxnSpPr/>
          <p:nvPr/>
        </p:nvCxnSpPr>
        <p:spPr>
          <a:xfrm>
            <a:off x="274375" y="640080"/>
            <a:ext cx="392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6" name="Google Shape;2106;p111"/>
          <p:cNvCxnSpPr/>
          <p:nvPr/>
        </p:nvCxnSpPr>
        <p:spPr>
          <a:xfrm>
            <a:off x="477501" y="2680005"/>
            <a:ext cx="2924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07" name="Google Shape;2107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1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random and lengthy the password, the longer it will take to crack. </a:t>
            </a:r>
            <a:endParaRPr/>
          </a:p>
        </p:txBody>
      </p:sp>
      <p:sp>
        <p:nvSpPr>
          <p:cNvPr id="2113" name="Google Shape;2113;p1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secure is my password?</a:t>
            </a:r>
            <a:endParaRPr/>
          </a:p>
        </p:txBody>
      </p:sp>
      <p:sp>
        <p:nvSpPr>
          <p:cNvPr id="2120" name="Google Shape;2120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 to </a:t>
            </a:r>
            <a:r>
              <a:rPr lang="en" sz="24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howsecureismypassword.net</a:t>
            </a:r>
            <a:r>
              <a:rPr lang="en" sz="2400">
                <a:solidFill>
                  <a:srgbClr val="0000FF"/>
                </a:solidFill>
              </a:rPr>
              <a:t>.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2121" name="Google Shape;2121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2" name="Google Shape;212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37" y="1365963"/>
            <a:ext cx="8105526" cy="32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1561</Words>
  <Application>Microsoft Office PowerPoint</Application>
  <PresentationFormat>On-screen Show (16:9)</PresentationFormat>
  <Paragraphs>216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Inconsolata</vt:lpstr>
      <vt:lpstr>Roboto Light</vt:lpstr>
      <vt:lpstr>Roboto</vt:lpstr>
      <vt:lpstr>Roboto Medium</vt:lpstr>
      <vt:lpstr>Roboto Thin</vt:lpstr>
      <vt:lpstr>Roboto Mono Regular</vt:lpstr>
      <vt:lpstr>Roboto Mono</vt:lpstr>
      <vt:lpstr>Simple Light</vt:lpstr>
      <vt:lpstr>Simple Light</vt:lpstr>
      <vt:lpstr>Access Controls</vt:lpstr>
      <vt:lpstr>Class Objectives </vt:lpstr>
      <vt:lpstr>A Brief Introduction to Hashes and Password Cracking</vt:lpstr>
      <vt:lpstr>Password Hashes </vt:lpstr>
      <vt:lpstr>Password Hashes  </vt:lpstr>
      <vt:lpstr>Password Cracking </vt:lpstr>
      <vt:lpstr>Password Hashes  </vt:lpstr>
      <vt:lpstr>The more random and lengthy the password, the longer it will take to crack. </vt:lpstr>
      <vt:lpstr>How secure is my password?</vt:lpstr>
      <vt:lpstr>Secure Password Takeaways </vt:lpstr>
      <vt:lpstr>Cracking Passwords </vt:lpstr>
      <vt:lpstr>Password Cracking and John the Ripper</vt:lpstr>
      <vt:lpstr>John the Ripper</vt:lpstr>
      <vt:lpstr>20 Minutes</vt:lpstr>
      <vt:lpstr>PowerPoint Presentation</vt:lpstr>
      <vt:lpstr>Privileges, root, sudo, and su</vt:lpstr>
      <vt:lpstr>PowerPoint Presentation</vt:lpstr>
      <vt:lpstr>Privileges and Users</vt:lpstr>
      <vt:lpstr>Root Access</vt:lpstr>
      <vt:lpstr>Su Demo</vt:lpstr>
      <vt:lpstr>su vs. sudo</vt:lpstr>
      <vt:lpstr>Sudo Demo Summary </vt:lpstr>
      <vt:lpstr>25 Minutes</vt:lpstr>
      <vt:lpstr>PowerPoint Presentation</vt:lpstr>
      <vt:lpstr>PowerPoint Presentation</vt:lpstr>
      <vt:lpstr>Users and Groups</vt:lpstr>
      <vt:lpstr>Users and Groups </vt:lpstr>
      <vt:lpstr>Users and Groups </vt:lpstr>
      <vt:lpstr>id command</vt:lpstr>
      <vt:lpstr>Users and Groups Demo Scenario</vt:lpstr>
      <vt:lpstr>Users and Groups Demo Scenario</vt:lpstr>
      <vt:lpstr>Users and Groups Demo Scenario</vt:lpstr>
      <vt:lpstr>Users and Groups Demo Scenario</vt:lpstr>
      <vt:lpstr>Users and Groups Scenario </vt:lpstr>
      <vt:lpstr>Users and Groups </vt:lpstr>
      <vt:lpstr>20 Minutes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Controls</dc:title>
  <cp:lastModifiedBy>Dan Schmidt</cp:lastModifiedBy>
  <cp:revision>1</cp:revision>
  <dcterms:modified xsi:type="dcterms:W3CDTF">2021-01-06T17:11:30Z</dcterms:modified>
</cp:coreProperties>
</file>